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303" r:id="rId2"/>
    <p:sldId id="453" r:id="rId3"/>
    <p:sldId id="441" r:id="rId4"/>
    <p:sldId id="440" r:id="rId5"/>
    <p:sldId id="439" r:id="rId6"/>
    <p:sldId id="451" r:id="rId7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00CC00"/>
    <a:srgbClr val="00FFFF"/>
    <a:srgbClr val="00FF00"/>
    <a:srgbClr val="FF00FF"/>
    <a:srgbClr val="404040"/>
    <a:srgbClr val="000000"/>
    <a:srgbClr val="006600"/>
    <a:srgbClr val="568ABA"/>
    <a:srgbClr val="CBD0DE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0" autoAdjust="0"/>
    <p:restoredTop sz="82800" autoAdjust="0"/>
  </p:normalViewPr>
  <p:slideViewPr>
    <p:cSldViewPr snapToGrid="0" snapToObjects="1">
      <p:cViewPr varScale="1">
        <p:scale>
          <a:sx n="125" d="100"/>
          <a:sy n="125" d="100"/>
        </p:scale>
        <p:origin x="1230" y="9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421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5/18/2021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5/18/2021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10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9.5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545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4843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9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6862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__exit__ for file objects calls “close”</a:t>
            </a:r>
            <a:br>
              <a:rPr lang="en-US" dirty="0"/>
            </a:br>
            <a:br>
              <a:rPr lang="en-US" dirty="0"/>
            </a:br>
            <a:r>
              <a:rPr lang="en-US" dirty="0"/>
              <a:t>4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0899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12.5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216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1298" y="1603022"/>
            <a:ext cx="8272702" cy="808067"/>
          </a:xfrm>
        </p:spPr>
        <p:txBody>
          <a:bodyPr/>
          <a:lstStyle/>
          <a:p>
            <a:r>
              <a:rPr lang="en-US"/>
              <a:t>OOP Python </a:t>
            </a:r>
            <a:r>
              <a:rPr lang="en-US" dirty="0"/>
              <a:t>Patterns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300" y="2951629"/>
            <a:ext cx="7038666" cy="656892"/>
          </a:xfrm>
        </p:spPr>
        <p:txBody>
          <a:bodyPr/>
          <a:lstStyle/>
          <a:p>
            <a:r>
              <a:rPr lang="en-US" dirty="0"/>
              <a:t>OOPPP?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CD36C4D-7C19-4959-8EFF-59995B213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848" y="793983"/>
            <a:ext cx="7734300" cy="37288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Python supports multiple inheritance (a la C++):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208EC0-389D-4B3B-A916-C69AD2ADB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314061"/>
            <a:ext cx="8564088" cy="578017"/>
          </a:xfrm>
        </p:spPr>
        <p:txBody>
          <a:bodyPr/>
          <a:lstStyle/>
          <a:p>
            <a:r>
              <a:rPr lang="en-US" dirty="0"/>
              <a:t>Multiple Inheritance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725E99-5DBC-46DE-8239-92E0FD7E24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2350DD-059F-4E08-B3F8-42A6DC38A5DD}"/>
              </a:ext>
            </a:extLst>
          </p:cNvPr>
          <p:cNvSpPr txBox="1"/>
          <p:nvPr/>
        </p:nvSpPr>
        <p:spPr>
          <a:xfrm>
            <a:off x="1925471" y="1193512"/>
            <a:ext cx="2778664" cy="310084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50" dirty="0">
                <a:solidFill>
                  <a:srgbClr val="00FFFF"/>
                </a:solidFill>
                <a:latin typeface="Consolas" panose="020B0609020204030204" pitchFamily="49" charset="0"/>
              </a:rPr>
              <a:t>class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Pakuri:</a:t>
            </a:r>
          </a:p>
          <a:p>
            <a:r>
              <a:rPr lang="en-US" sz="1150" dirty="0">
                <a:solidFill>
                  <a:srgbClr val="00FFFF"/>
                </a:solidFill>
                <a:latin typeface="Consolas" panose="020B0609020204030204" pitchFamily="49" charset="0"/>
              </a:rPr>
              <a:t>  def </a:t>
            </a:r>
            <a:r>
              <a:rPr lang="en-US" sz="115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__init__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(self, name):</a:t>
            </a:r>
          </a:p>
          <a:p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self.name = name</a:t>
            </a:r>
          </a:p>
          <a:p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15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self.attacks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[</a:t>
            </a:r>
            <a:r>
              <a:rPr lang="en-US" sz="1150" dirty="0">
                <a:solidFill>
                  <a:srgbClr val="00FF00"/>
                </a:solidFill>
                <a:latin typeface="Consolas" panose="020B0609020204030204" pitchFamily="49" charset="0"/>
              </a:rPr>
              <a:t>"Scratch"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</a:t>
            </a:r>
            <a:endParaRPr lang="en-US" sz="115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br>
              <a:rPr lang="en-US" sz="1150" dirty="0">
                <a:solidFill>
                  <a:srgbClr val="00FFFF"/>
                </a:solidFill>
                <a:latin typeface="Consolas" panose="020B0609020204030204" pitchFamily="49" charset="0"/>
              </a:rPr>
            </a:br>
            <a:r>
              <a:rPr lang="en-US" sz="1150" dirty="0">
                <a:solidFill>
                  <a:srgbClr val="00FFFF"/>
                </a:solidFill>
                <a:latin typeface="Consolas" panose="020B0609020204030204" pitchFamily="49" charset="0"/>
              </a:rPr>
              <a:t>  def </a:t>
            </a:r>
            <a:r>
              <a:rPr lang="en-US" sz="115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type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(self):</a:t>
            </a:r>
          </a:p>
          <a:p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return </a:t>
            </a:r>
            <a:r>
              <a:rPr lang="en-US" sz="1150" dirty="0">
                <a:solidFill>
                  <a:srgbClr val="FF00FF"/>
                </a:solidFill>
                <a:latin typeface="Consolas" panose="020B0609020204030204" pitchFamily="49" charset="0"/>
              </a:rPr>
              <a:t>None</a:t>
            </a:r>
          </a:p>
          <a:p>
            <a:endParaRPr lang="en-US" sz="115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endParaRPr lang="en-US" sz="115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r>
              <a:rPr lang="en-US" sz="1150" dirty="0">
                <a:solidFill>
                  <a:srgbClr val="00FFFF"/>
                </a:solidFill>
                <a:latin typeface="Consolas" panose="020B0609020204030204" pitchFamily="49" charset="0"/>
              </a:rPr>
              <a:t>class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15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Flamey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(Pakuri):</a:t>
            </a:r>
          </a:p>
          <a:p>
            <a:r>
              <a:rPr lang="en-US" sz="1150" dirty="0">
                <a:solidFill>
                  <a:srgbClr val="00FFFF"/>
                </a:solidFill>
                <a:latin typeface="Consolas" panose="020B0609020204030204" pitchFamily="49" charset="0"/>
              </a:rPr>
              <a:t>  def </a:t>
            </a:r>
            <a:r>
              <a:rPr lang="en-US" sz="115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__init__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(self, name):</a:t>
            </a:r>
          </a:p>
          <a:p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super().__</a:t>
            </a:r>
            <a:r>
              <a:rPr lang="en-US" sz="115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init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__(name)</a:t>
            </a:r>
          </a:p>
          <a:p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15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self.attacks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+= [</a:t>
            </a:r>
            <a:r>
              <a:rPr lang="en-US" sz="1150" dirty="0">
                <a:solidFill>
                  <a:srgbClr val="00FF00"/>
                </a:solidFill>
                <a:latin typeface="Consolas" panose="020B0609020204030204" pitchFamily="49" charset="0"/>
              </a:rPr>
              <a:t>"Fireball"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endParaRPr lang="en-US" sz="115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150" dirty="0">
                <a:solidFill>
                  <a:srgbClr val="00FFFF"/>
                </a:solidFill>
                <a:latin typeface="Consolas" panose="020B0609020204030204" pitchFamily="49" charset="0"/>
              </a:rPr>
              <a:t>  def </a:t>
            </a:r>
            <a:r>
              <a:rPr lang="en-US" sz="115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type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(self):</a:t>
            </a:r>
          </a:p>
          <a:p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return </a:t>
            </a:r>
            <a:r>
              <a:rPr lang="en-US" sz="1150" dirty="0">
                <a:solidFill>
                  <a:srgbClr val="00FF00"/>
                </a:solidFill>
                <a:latin typeface="Consolas" panose="020B0609020204030204" pitchFamily="49" charset="0"/>
              </a:rPr>
              <a:t>"Fire"</a:t>
            </a:r>
          </a:p>
          <a:p>
            <a:endParaRPr lang="en-US" sz="1150" dirty="0">
              <a:solidFill>
                <a:srgbClr val="00FF00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DF6FE5-2FF3-49FE-AFFC-C0BF1DA5ACA8}"/>
              </a:ext>
            </a:extLst>
          </p:cNvPr>
          <p:cNvSpPr txBox="1"/>
          <p:nvPr/>
        </p:nvSpPr>
        <p:spPr>
          <a:xfrm rot="16200000">
            <a:off x="251462" y="2613131"/>
            <a:ext cx="3100850" cy="26161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pakuri.py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B888D3-C256-4EE1-8832-6E37E64D8865}"/>
              </a:ext>
            </a:extLst>
          </p:cNvPr>
          <p:cNvSpPr txBox="1"/>
          <p:nvPr/>
        </p:nvSpPr>
        <p:spPr>
          <a:xfrm>
            <a:off x="1663825" y="4348097"/>
            <a:ext cx="5816347" cy="64633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Name: Todoroki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Type: Fire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Attack: ['Scratch', '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Icebolt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', 'Fireball']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D193E7-B2D6-4C85-9D10-060E6B00EEC1}"/>
              </a:ext>
            </a:extLst>
          </p:cNvPr>
          <p:cNvSpPr txBox="1"/>
          <p:nvPr/>
        </p:nvSpPr>
        <p:spPr>
          <a:xfrm>
            <a:off x="4694252" y="1193512"/>
            <a:ext cx="2778664" cy="310084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50" dirty="0">
                <a:solidFill>
                  <a:srgbClr val="00FFFF"/>
                </a:solidFill>
                <a:latin typeface="Consolas" panose="020B0609020204030204" pitchFamily="49" charset="0"/>
              </a:rPr>
              <a:t>class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Icy(Pakuri):</a:t>
            </a:r>
          </a:p>
          <a:p>
            <a:r>
              <a:rPr lang="en-US" sz="1150" dirty="0">
                <a:solidFill>
                  <a:srgbClr val="00FFFF"/>
                </a:solidFill>
                <a:latin typeface="Consolas" panose="020B0609020204030204" pitchFamily="49" charset="0"/>
              </a:rPr>
              <a:t>  def </a:t>
            </a:r>
            <a:r>
              <a:rPr lang="en-US" sz="115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__init__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(self, name):</a:t>
            </a:r>
          </a:p>
          <a:p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super().__</a:t>
            </a:r>
            <a:r>
              <a:rPr lang="en-US" sz="115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init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__(name)</a:t>
            </a:r>
          </a:p>
          <a:p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15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self.attacks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+= [</a:t>
            </a:r>
            <a:r>
              <a:rPr lang="en-US" sz="115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150" dirty="0" err="1">
                <a:solidFill>
                  <a:srgbClr val="00FF00"/>
                </a:solidFill>
                <a:latin typeface="Consolas" panose="020B0609020204030204" pitchFamily="49" charset="0"/>
              </a:rPr>
              <a:t>Icebolt</a:t>
            </a:r>
            <a:r>
              <a:rPr lang="en-US" sz="115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</a:t>
            </a:r>
            <a:b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</a:br>
            <a:endParaRPr lang="en-US" sz="115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150" dirty="0">
                <a:solidFill>
                  <a:srgbClr val="00FFFF"/>
                </a:solidFill>
                <a:latin typeface="Consolas" panose="020B0609020204030204" pitchFamily="49" charset="0"/>
              </a:rPr>
              <a:t>  def </a:t>
            </a:r>
            <a:r>
              <a:rPr lang="en-US" sz="115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type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(self):</a:t>
            </a:r>
          </a:p>
          <a:p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return </a:t>
            </a:r>
            <a:r>
              <a:rPr lang="en-US" sz="1150" dirty="0">
                <a:solidFill>
                  <a:srgbClr val="00FF00"/>
                </a:solidFill>
                <a:latin typeface="Consolas" panose="020B0609020204030204" pitchFamily="49" charset="0"/>
              </a:rPr>
              <a:t>"Ice"</a:t>
            </a:r>
          </a:p>
          <a:p>
            <a:endParaRPr lang="en-US" sz="1150" dirty="0">
              <a:solidFill>
                <a:srgbClr val="FF00FF"/>
              </a:solidFill>
              <a:latin typeface="Consolas" panose="020B0609020204030204" pitchFamily="49" charset="0"/>
            </a:endParaRPr>
          </a:p>
          <a:p>
            <a:endParaRPr lang="en-US" sz="1150" dirty="0">
              <a:solidFill>
                <a:srgbClr val="FF00FF"/>
              </a:solidFill>
              <a:latin typeface="Consolas" panose="020B0609020204030204" pitchFamily="49" charset="0"/>
            </a:endParaRPr>
          </a:p>
          <a:p>
            <a:r>
              <a:rPr lang="en-US" sz="1150" dirty="0">
                <a:solidFill>
                  <a:srgbClr val="00FFFF"/>
                </a:solidFill>
                <a:latin typeface="Consolas" panose="020B0609020204030204" pitchFamily="49" charset="0"/>
              </a:rPr>
              <a:t>class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Hybrid(</a:t>
            </a:r>
            <a:r>
              <a:rPr lang="en-US" sz="115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Flamey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Icy):</a:t>
            </a:r>
          </a:p>
          <a:p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150" dirty="0">
                <a:solidFill>
                  <a:srgbClr val="00FFFF"/>
                </a:solidFill>
                <a:latin typeface="Consolas" panose="020B0609020204030204" pitchFamily="49" charset="0"/>
              </a:rPr>
              <a:t>pass</a:t>
            </a:r>
          </a:p>
          <a:p>
            <a:endParaRPr lang="en-US" sz="115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endParaRPr lang="en-US" sz="115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newb = Hybrid(</a:t>
            </a:r>
            <a:r>
              <a:rPr lang="en-US" sz="1150" dirty="0">
                <a:solidFill>
                  <a:srgbClr val="00FF00"/>
                </a:solidFill>
                <a:latin typeface="Consolas" panose="020B0609020204030204" pitchFamily="49" charset="0"/>
              </a:rPr>
              <a:t>"Todoroki"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150" dirty="0">
                <a:solidFill>
                  <a:srgbClr val="00FF00"/>
                </a:solidFill>
                <a:latin typeface="Consolas" panose="020B0609020204030204" pitchFamily="49" charset="0"/>
              </a:rPr>
              <a:t>"Name:"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newb.name)</a:t>
            </a:r>
          </a:p>
          <a:p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150" dirty="0">
                <a:solidFill>
                  <a:srgbClr val="00FF00"/>
                </a:solidFill>
                <a:latin typeface="Consolas" panose="020B0609020204030204" pitchFamily="49" charset="0"/>
              </a:rPr>
              <a:t>"Type:"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15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newb.type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</a:t>
            </a:r>
            <a:endParaRPr lang="en-US" sz="115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150" dirty="0">
                <a:solidFill>
                  <a:srgbClr val="00FF00"/>
                </a:solidFill>
                <a:latin typeface="Consolas" panose="020B0609020204030204" pitchFamily="49" charset="0"/>
              </a:rPr>
              <a:t>"Attack:"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15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newb.attacks</a:t>
            </a:r>
            <a:r>
              <a:rPr lang="en-US" sz="115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BC26B54C-53A2-4D8C-BCA4-DD708B287151}"/>
              </a:ext>
            </a:extLst>
          </p:cNvPr>
          <p:cNvSpPr/>
          <p:nvPr/>
        </p:nvSpPr>
        <p:spPr>
          <a:xfrm rot="5400000">
            <a:off x="4569094" y="4185962"/>
            <a:ext cx="250314" cy="264271"/>
          </a:xfrm>
          <a:prstGeom prst="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310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1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1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9" grpId="0" animBg="1"/>
      <p:bldP spid="11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2568F4D-BCAA-44E4-AAC3-BC509E2A8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150" y="907619"/>
            <a:ext cx="7734300" cy="411431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We can overload operators by defining object methods.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D1CCD-A65E-47C6-BCF3-A190BE57F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394832"/>
            <a:ext cx="8564088" cy="633598"/>
          </a:xfrm>
        </p:spPr>
        <p:txBody>
          <a:bodyPr/>
          <a:lstStyle/>
          <a:p>
            <a:r>
              <a:rPr lang="en-US" dirty="0"/>
              <a:t>Operator Overloading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CD7C68-A28B-4DB0-9CA4-60E26AC6ED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0A67D3E-E32B-4B8A-A3C0-0BBB63B3A0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3844482"/>
              </p:ext>
            </p:extLst>
          </p:nvPr>
        </p:nvGraphicFramePr>
        <p:xfrm>
          <a:off x="4391398" y="1371600"/>
          <a:ext cx="4488307" cy="3291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444752">
                  <a:extLst>
                    <a:ext uri="{9D8B030D-6E8A-4147-A177-3AD203B41FA5}">
                      <a16:colId xmlns:a16="http://schemas.microsoft.com/office/drawing/2014/main" val="2760218567"/>
                    </a:ext>
                  </a:extLst>
                </a:gridCol>
                <a:gridCol w="427990">
                  <a:extLst>
                    <a:ext uri="{9D8B030D-6E8A-4147-A177-3AD203B41FA5}">
                      <a16:colId xmlns:a16="http://schemas.microsoft.com/office/drawing/2014/main" val="2461847906"/>
                    </a:ext>
                  </a:extLst>
                </a:gridCol>
                <a:gridCol w="2615565">
                  <a:extLst>
                    <a:ext uri="{9D8B030D-6E8A-4147-A177-3AD203B41FA5}">
                      <a16:colId xmlns:a16="http://schemas.microsoft.com/office/drawing/2014/main" val="416620077"/>
                    </a:ext>
                  </a:extLst>
                </a:gridCol>
              </a:tblGrid>
              <a:tr h="14928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Name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Op.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Definition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3190025853"/>
                  </a:ext>
                </a:extLst>
              </a:tr>
              <a:tr h="149283">
                <a:tc>
                  <a:txBody>
                    <a:bodyPr/>
                    <a:lstStyle/>
                    <a:p>
                      <a:r>
                        <a:rPr lang="en-US" sz="1200" i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Less Than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onsolas" panose="020B0609020204030204" pitchFamily="49" charset="0"/>
                          <a:ea typeface="Cambria" panose="02040503050406030204" pitchFamily="18" charset="0"/>
                          <a:cs typeface="Courier New" panose="02070309020205020404" pitchFamily="49" charset="0"/>
                        </a:rPr>
                        <a:t>&lt;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</a:t>
                      </a:r>
                      <a:r>
                        <a:rPr lang="en-US" sz="1200" dirty="0" err="1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lt</a:t>
                      </a:r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__(self, operand)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1847211443"/>
                  </a:ext>
                </a:extLst>
              </a:tr>
              <a:tr h="149283">
                <a:tc>
                  <a:txBody>
                    <a:bodyPr/>
                    <a:lstStyle/>
                    <a:p>
                      <a:r>
                        <a:rPr lang="en-US" sz="1200" i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Less-Or-Equal To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onsolas" panose="020B0609020204030204" pitchFamily="49" charset="0"/>
                          <a:ea typeface="Cambria" panose="02040503050406030204" pitchFamily="18" charset="0"/>
                          <a:cs typeface="Courier New" panose="02070309020205020404" pitchFamily="49" charset="0"/>
                        </a:rPr>
                        <a:t>&lt;=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__le__(self, operand)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2551187268"/>
                  </a:ext>
                </a:extLst>
              </a:tr>
              <a:tr h="149283">
                <a:tc>
                  <a:txBody>
                    <a:bodyPr/>
                    <a:lstStyle/>
                    <a:p>
                      <a:r>
                        <a:rPr lang="en-US" sz="1200" i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Greater Than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onsolas" panose="020B0609020204030204" pitchFamily="49" charset="0"/>
                          <a:ea typeface="Cambria" panose="02040503050406030204" pitchFamily="18" charset="0"/>
                          <a:cs typeface="Courier New" panose="02070309020205020404" pitchFamily="49" charset="0"/>
                        </a:rPr>
                        <a:t>&gt;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</a:t>
                      </a:r>
                      <a:r>
                        <a:rPr lang="en-US" sz="1200" dirty="0" err="1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gt</a:t>
                      </a:r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__(self, operand)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3126610341"/>
                  </a:ext>
                </a:extLst>
              </a:tr>
              <a:tr h="149283">
                <a:tc>
                  <a:txBody>
                    <a:bodyPr/>
                    <a:lstStyle/>
                    <a:p>
                      <a:r>
                        <a:rPr lang="en-US" sz="1200" i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Greater-Or-Equal To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latin typeface="Consolas" panose="020B0609020204030204" pitchFamily="49" charset="0"/>
                          <a:ea typeface="Cambria" panose="02040503050406030204" pitchFamily="18" charset="0"/>
                          <a:cs typeface="Courier New" panose="02070309020205020404" pitchFamily="49" charset="0"/>
                        </a:rPr>
                        <a:t>&gt;=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</a:t>
                      </a:r>
                      <a:r>
                        <a:rPr lang="en-US" sz="1200" dirty="0" err="1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ge</a:t>
                      </a:r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__(self, operand)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424662266"/>
                  </a:ext>
                </a:extLst>
              </a:tr>
              <a:tr h="149283">
                <a:tc>
                  <a:txBody>
                    <a:bodyPr/>
                    <a:lstStyle/>
                    <a:p>
                      <a:r>
                        <a:rPr lang="en-US" sz="1200" i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Equal To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latin typeface="Consolas" panose="020B0609020204030204" pitchFamily="49" charset="0"/>
                          <a:ea typeface="Cambria" panose="02040503050406030204" pitchFamily="18" charset="0"/>
                          <a:cs typeface="Courier New" panose="02070309020205020404" pitchFamily="49" charset="0"/>
                        </a:rPr>
                        <a:t>==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__eq__(self, operand)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414580534"/>
                  </a:ext>
                </a:extLst>
              </a:tr>
              <a:tr h="149283">
                <a:tc>
                  <a:txBody>
                    <a:bodyPr/>
                    <a:lstStyle/>
                    <a:p>
                      <a:r>
                        <a:rPr lang="en-US" sz="1200" i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Not Equal To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onsolas" panose="020B0609020204030204" pitchFamily="49" charset="0"/>
                          <a:ea typeface="Cambria" panose="02040503050406030204" pitchFamily="18" charset="0"/>
                          <a:cs typeface="Courier New" panose="02070309020205020404" pitchFamily="49" charset="0"/>
                        </a:rPr>
                        <a:t>!=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__ne__(self, operand)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1507035907"/>
                  </a:ext>
                </a:extLst>
              </a:tr>
              <a:tr h="149283">
                <a:tc>
                  <a:txBody>
                    <a:bodyPr/>
                    <a:lstStyle/>
                    <a:p>
                      <a:r>
                        <a:rPr lang="en-US" sz="1200" i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Get Item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onsolas" panose="020B0609020204030204" pitchFamily="49" charset="0"/>
                          <a:ea typeface="Cambria" panose="02040503050406030204" pitchFamily="18" charset="0"/>
                          <a:cs typeface="Courier New" panose="02070309020205020404" pitchFamily="49" charset="0"/>
                        </a:rPr>
                        <a:t>[]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</a:t>
                      </a:r>
                      <a:r>
                        <a:rPr lang="en-US" sz="1200" dirty="0" err="1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getitem</a:t>
                      </a:r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__(self, key)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2601842296"/>
                  </a:ext>
                </a:extLst>
              </a:tr>
              <a:tr h="149283">
                <a:tc>
                  <a:txBody>
                    <a:bodyPr/>
                    <a:lstStyle/>
                    <a:p>
                      <a:r>
                        <a:rPr lang="en-US" sz="1200" i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Set Item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onsolas" panose="020B0609020204030204" pitchFamily="49" charset="0"/>
                          <a:ea typeface="Cambria" panose="02040503050406030204" pitchFamily="18" charset="0"/>
                          <a:cs typeface="Courier New" panose="02070309020205020404" pitchFamily="49" charset="0"/>
                        </a:rPr>
                        <a:t>[]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</a:t>
                      </a:r>
                      <a:r>
                        <a:rPr lang="en-US" sz="1200" dirty="0" err="1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setitem</a:t>
                      </a:r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__(self, key, value)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1064708748"/>
                  </a:ext>
                </a:extLst>
              </a:tr>
              <a:tr h="149283">
                <a:tc>
                  <a:txBody>
                    <a:bodyPr/>
                    <a:lstStyle/>
                    <a:p>
                      <a:r>
                        <a:rPr lang="en-US" sz="1200" i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Call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onsolas" panose="020B0609020204030204" pitchFamily="49" charset="0"/>
                          <a:ea typeface="Cambria" panose="02040503050406030204" pitchFamily="18" charset="0"/>
                          <a:cs typeface="Courier New" panose="02070309020205020404" pitchFamily="49" charset="0"/>
                        </a:rPr>
                        <a:t>()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__call__(self[, </a:t>
                      </a:r>
                      <a:r>
                        <a:rPr lang="en-US" sz="1200" dirty="0" err="1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args</a:t>
                      </a:r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])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516452840"/>
                  </a:ext>
                </a:extLst>
              </a:tr>
              <a:tr h="149283">
                <a:tc>
                  <a:txBody>
                    <a:bodyPr/>
                    <a:lstStyle/>
                    <a:p>
                      <a:r>
                        <a:rPr lang="en-US" sz="1200" i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To String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onsolas" panose="020B0609020204030204" pitchFamily="49" charset="0"/>
                          <a:ea typeface="Cambria" panose="02040503050406030204" pitchFamily="18" charset="0"/>
                          <a:cs typeface="Courier New" panose="02070309020205020404" pitchFamily="49" charset="0"/>
                        </a:rPr>
                        <a:t>str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__str__(self)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125455128"/>
                  </a:ext>
                </a:extLst>
              </a:tr>
              <a:tr h="149283">
                <a:tc>
                  <a:txBody>
                    <a:bodyPr/>
                    <a:lstStyle/>
                    <a:p>
                      <a:r>
                        <a:rPr lang="en-US" sz="1200" i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To Int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onsolas" panose="020B0609020204030204" pitchFamily="49" charset="0"/>
                          <a:ea typeface="Cambria" panose="02040503050406030204" pitchFamily="18" charset="0"/>
                          <a:cs typeface="Courier New" panose="02070309020205020404" pitchFamily="49" charset="0"/>
                        </a:rPr>
                        <a:t>int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__int__(self)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470860805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7BDFA9D-AE25-428F-8B7A-05F36CBCF5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5715179"/>
              </p:ext>
            </p:extLst>
          </p:nvPr>
        </p:nvGraphicFramePr>
        <p:xfrm>
          <a:off x="289956" y="1371600"/>
          <a:ext cx="3946580" cy="3291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129475">
                  <a:extLst>
                    <a:ext uri="{9D8B030D-6E8A-4147-A177-3AD203B41FA5}">
                      <a16:colId xmlns:a16="http://schemas.microsoft.com/office/drawing/2014/main" val="2760218567"/>
                    </a:ext>
                  </a:extLst>
                </a:gridCol>
                <a:gridCol w="347670">
                  <a:extLst>
                    <a:ext uri="{9D8B030D-6E8A-4147-A177-3AD203B41FA5}">
                      <a16:colId xmlns:a16="http://schemas.microsoft.com/office/drawing/2014/main" val="2461847906"/>
                    </a:ext>
                  </a:extLst>
                </a:gridCol>
                <a:gridCol w="2469435">
                  <a:extLst>
                    <a:ext uri="{9D8B030D-6E8A-4147-A177-3AD203B41FA5}">
                      <a16:colId xmlns:a16="http://schemas.microsoft.com/office/drawing/2014/main" val="416620077"/>
                    </a:ext>
                  </a:extLst>
                </a:gridCol>
              </a:tblGrid>
              <a:tr h="14928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Name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Op.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Definition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3190025853"/>
                  </a:ext>
                </a:extLst>
              </a:tr>
              <a:tr h="14928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Exponentiation</a:t>
                      </a:r>
                      <a:endParaRPr lang="en-US" sz="1200" i="0" dirty="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onsolas" panose="020B0609020204030204" pitchFamily="49" charset="0"/>
                        </a:rPr>
                        <a:t>**</a:t>
                      </a:r>
                      <a:endParaRPr lang="en-US" sz="1200" b="1" dirty="0">
                        <a:latin typeface="Consolas" panose="020B0609020204030204" pitchFamily="49" charset="0"/>
                        <a:ea typeface="Cambria" panose="02040503050406030204" pitchFamily="18" charset="0"/>
                        <a:cs typeface="Courier New" panose="02070309020205020404" pitchFamily="49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__pow__(self, operand)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3967673834"/>
                  </a:ext>
                </a:extLst>
              </a:tr>
              <a:tr h="14928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Multiplication</a:t>
                      </a:r>
                      <a:endParaRPr lang="en-US" sz="1200" i="0" dirty="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onsolas" panose="020B0609020204030204" pitchFamily="49" charset="0"/>
                        </a:rPr>
                        <a:t>*</a:t>
                      </a:r>
                      <a:endParaRPr lang="en-US" sz="1200" b="1" dirty="0">
                        <a:latin typeface="Consolas" panose="020B0609020204030204" pitchFamily="49" charset="0"/>
                        <a:ea typeface="Cambria" panose="02040503050406030204" pitchFamily="18" charset="0"/>
                        <a:cs typeface="Courier New" panose="02070309020205020404" pitchFamily="49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</a:t>
                      </a:r>
                      <a:r>
                        <a:rPr lang="en-US" sz="1200" dirty="0" err="1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mul</a:t>
                      </a:r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__(self, operand)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2341593873"/>
                  </a:ext>
                </a:extLst>
              </a:tr>
              <a:tr h="14928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True Division</a:t>
                      </a:r>
                      <a:endParaRPr lang="en-US" sz="1200" i="0" dirty="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onsolas" panose="020B0609020204030204" pitchFamily="49" charset="0"/>
                          <a:ea typeface="Cambria" panose="02040503050406030204" pitchFamily="18" charset="0"/>
                          <a:cs typeface="Courier New" panose="02070309020205020404" pitchFamily="49" charset="0"/>
                        </a:rPr>
                        <a:t>/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</a:t>
                      </a:r>
                      <a:r>
                        <a:rPr lang="en-US" sz="1200" dirty="0" err="1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truediv</a:t>
                      </a:r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__(self, operand)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3380847574"/>
                  </a:ext>
                </a:extLst>
              </a:tr>
              <a:tr h="149283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Floor Division</a:t>
                      </a:r>
                      <a:endParaRPr lang="en-US" sz="1200" i="1" dirty="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onsolas" panose="020B0609020204030204" pitchFamily="49" charset="0"/>
                          <a:ea typeface="Cambria" panose="02040503050406030204" pitchFamily="18" charset="0"/>
                          <a:cs typeface="Courier New" panose="02070309020205020404" pitchFamily="49" charset="0"/>
                        </a:rPr>
                        <a:t>//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</a:t>
                      </a:r>
                      <a:r>
                        <a:rPr lang="en-US" sz="1200" dirty="0" err="1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floordiv</a:t>
                      </a:r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__(self, operand)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3309547736"/>
                  </a:ext>
                </a:extLst>
              </a:tr>
              <a:tr h="14928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Modulo</a:t>
                      </a:r>
                      <a:endParaRPr lang="en-US" sz="1200" i="0" dirty="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onsolas" panose="020B0609020204030204" pitchFamily="49" charset="0"/>
                          <a:ea typeface="Cambria" panose="02040503050406030204" pitchFamily="18" charset="0"/>
                          <a:cs typeface="Courier New" panose="02070309020205020404" pitchFamily="49" charset="0"/>
                        </a:rPr>
                        <a:t>%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__mod__(self, operand)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484667481"/>
                  </a:ext>
                </a:extLst>
              </a:tr>
              <a:tr h="149283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Matrix Multiply</a:t>
                      </a:r>
                      <a:endParaRPr lang="en-US" sz="1200" i="0" dirty="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onsolas" panose="020B0609020204030204" pitchFamily="49" charset="0"/>
                        </a:rPr>
                        <a:t>@</a:t>
                      </a:r>
                      <a:endParaRPr lang="en-US" sz="1200" b="1" dirty="0">
                        <a:latin typeface="Consolas" panose="020B0609020204030204" pitchFamily="49" charset="0"/>
                        <a:ea typeface="Cambria" panose="02040503050406030204" pitchFamily="18" charset="0"/>
                        <a:cs typeface="Courier New" panose="02070309020205020404" pitchFamily="49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</a:t>
                      </a:r>
                      <a:r>
                        <a:rPr lang="en-US" sz="1200" dirty="0" err="1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matmul</a:t>
                      </a:r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__(self, operand)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72905572"/>
                  </a:ext>
                </a:extLst>
              </a:tr>
              <a:tr h="149283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Addition</a:t>
                      </a:r>
                      <a:endParaRPr lang="en-US" sz="1200" i="0" dirty="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onsolas" panose="020B0609020204030204" pitchFamily="49" charset="0"/>
                        </a:rPr>
                        <a:t>+</a:t>
                      </a:r>
                      <a:endParaRPr lang="en-US" sz="1200" b="1" dirty="0">
                        <a:latin typeface="Consolas" panose="020B0609020204030204" pitchFamily="49" charset="0"/>
                        <a:ea typeface="Cambria" panose="02040503050406030204" pitchFamily="18" charset="0"/>
                        <a:cs typeface="Courier New" panose="02070309020205020404" pitchFamily="49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__add__(self, operand)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3504603656"/>
                  </a:ext>
                </a:extLst>
              </a:tr>
              <a:tr h="149283">
                <a:tc>
                  <a:txBody>
                    <a:bodyPr/>
                    <a:lstStyle/>
                    <a:p>
                      <a:r>
                        <a:rPr lang="en-US" sz="1200" i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Subtraction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onsolas" panose="020B0609020204030204" pitchFamily="49" charset="0"/>
                        </a:rPr>
                        <a:t>-</a:t>
                      </a:r>
                      <a:endParaRPr lang="en-US" sz="1200" b="1" dirty="0">
                        <a:latin typeface="Consolas" panose="020B0609020204030204" pitchFamily="49" charset="0"/>
                        <a:ea typeface="Cambria" panose="02040503050406030204" pitchFamily="18" charset="0"/>
                        <a:cs typeface="Courier New" panose="02070309020205020404" pitchFamily="49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__sub__(self, operand)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1064298919"/>
                  </a:ext>
                </a:extLst>
              </a:tr>
              <a:tr h="149283">
                <a:tc>
                  <a:txBody>
                    <a:bodyPr/>
                    <a:lstStyle/>
                    <a:p>
                      <a:r>
                        <a:rPr lang="en-US" sz="1200" i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Positive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latin typeface="Consolas" panose="020B0609020204030204" pitchFamily="49" charset="0"/>
                        </a:rPr>
                        <a:t>+</a:t>
                      </a:r>
                      <a:endParaRPr lang="en-US" sz="1200" b="1" dirty="0">
                        <a:latin typeface="Consolas" panose="020B0609020204030204" pitchFamily="49" charset="0"/>
                        <a:ea typeface="Cambria" panose="02040503050406030204" pitchFamily="18" charset="0"/>
                        <a:cs typeface="Courier New" panose="02070309020205020404" pitchFamily="49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__pos__(self)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2847179547"/>
                  </a:ext>
                </a:extLst>
              </a:tr>
              <a:tr h="149283">
                <a:tc>
                  <a:txBody>
                    <a:bodyPr/>
                    <a:lstStyle/>
                    <a:p>
                      <a:r>
                        <a:rPr lang="en-US" sz="1200" i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Negative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onsolas" panose="020B0609020204030204" pitchFamily="49" charset="0"/>
                          <a:ea typeface="Cambria" panose="02040503050406030204" pitchFamily="18" charset="0"/>
                          <a:cs typeface="Courier New" panose="02070309020205020404" pitchFamily="49" charset="0"/>
                        </a:rPr>
                        <a:t>-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__neg__(self)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233019118"/>
                  </a:ext>
                </a:extLst>
              </a:tr>
              <a:tr h="149283">
                <a:tc>
                  <a:txBody>
                    <a:bodyPr/>
                    <a:lstStyle/>
                    <a:p>
                      <a:r>
                        <a:rPr lang="en-US" sz="1200" i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Absolute Value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onsolas" panose="020B0609020204030204" pitchFamily="49" charset="0"/>
                          <a:ea typeface="Cambria" panose="02040503050406030204" pitchFamily="18" charset="0"/>
                          <a:cs typeface="Courier New" panose="02070309020205020404" pitchFamily="49" charset="0"/>
                        </a:rPr>
                        <a:t>abs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Consolas" panose="020B0609020204030204" pitchFamily="49" charset="0"/>
                          <a:ea typeface="Cambria" panose="02040503050406030204" pitchFamily="18" charset="0"/>
                        </a:rPr>
                        <a:t>__abs__(self)</a:t>
                      </a: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14723411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6277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E4BA853-0378-404A-9CCC-CB91DECDAE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750" y="1005240"/>
            <a:ext cx="8320500" cy="424351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An </a:t>
            </a:r>
            <a:r>
              <a:rPr lang="en-US" b="1" dirty="0">
                <a:solidFill>
                  <a:srgbClr val="00CC00"/>
                </a:solidFill>
              </a:rPr>
              <a:t>iterator</a:t>
            </a:r>
            <a:r>
              <a:rPr lang="en-US" dirty="0"/>
              <a:t> allows enumeration through an </a:t>
            </a:r>
            <a:r>
              <a:rPr lang="en-US" dirty="0" err="1"/>
              <a:t>iterable</a:t>
            </a:r>
            <a:r>
              <a:rPr lang="en-US" dirty="0"/>
              <a:t> type if implemented: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CD594DA-F3DF-46E5-9681-4966480AD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84105"/>
            <a:ext cx="8564088" cy="631170"/>
          </a:xfrm>
        </p:spPr>
        <p:txBody>
          <a:bodyPr/>
          <a:lstStyle/>
          <a:p>
            <a:r>
              <a:rPr lang="en-US" dirty="0"/>
              <a:t>Iterators for </a:t>
            </a:r>
            <a:r>
              <a:rPr lang="en-US" dirty="0" err="1"/>
              <a:t>Iterables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FDF34-4729-4096-A4D9-CDFD814FB8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49E5FD-87B7-4659-A896-972376A80D7A}"/>
              </a:ext>
            </a:extLst>
          </p:cNvPr>
          <p:cNvSpPr txBox="1"/>
          <p:nvPr/>
        </p:nvSpPr>
        <p:spPr>
          <a:xfrm>
            <a:off x="225024" y="1416795"/>
            <a:ext cx="4751689" cy="3046988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MonthRange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_months = (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"Jan"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"Feb"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"Mar"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"Apr"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"May"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"Jun"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b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            "Jul"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"Aug"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"Sep"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"Oct"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"Nov"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 "Dec"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class 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_Iterator: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__init__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(self, parent):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self._par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parent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self._pos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parent._beg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__next__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if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self._pos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&gt;=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self._par._beg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 self._par._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raise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StopIteration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value =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MonthRange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._months[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self._pos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12]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self._pos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+=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self._parent._step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return value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8EF8D5-3019-4716-B91A-B21E130BC211}"/>
              </a:ext>
            </a:extLst>
          </p:cNvPr>
          <p:cNvSpPr txBox="1"/>
          <p:nvPr/>
        </p:nvSpPr>
        <p:spPr>
          <a:xfrm>
            <a:off x="5071218" y="3815094"/>
            <a:ext cx="3814037" cy="64633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&lt;__main__.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MonthRange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object at 0xbadcafe&gt;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Feb Apr Jun Aug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3EFA52-EDD3-4462-B0A7-803DD945ED2E}"/>
              </a:ext>
            </a:extLst>
          </p:cNvPr>
          <p:cNvSpPr txBox="1"/>
          <p:nvPr/>
        </p:nvSpPr>
        <p:spPr>
          <a:xfrm>
            <a:off x="4976713" y="1416795"/>
            <a:ext cx="3908542" cy="2123658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__init__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(self, begin, length, step=1):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self._beg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begin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self._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length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self._step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step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__</a:t>
            </a:r>
            <a:r>
              <a:rPr lang="en-US" sz="12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12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__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return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MonthRange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._Iterator(self)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MonthRange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(1, 7, 2))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print(*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MonthRange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(1, 7, 2))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50552550-9EEA-4B0C-827F-46F61B114E45}"/>
              </a:ext>
            </a:extLst>
          </p:cNvPr>
          <p:cNvSpPr/>
          <p:nvPr/>
        </p:nvSpPr>
        <p:spPr>
          <a:xfrm rot="5400000">
            <a:off x="6851762" y="3549918"/>
            <a:ext cx="252947" cy="264271"/>
          </a:xfrm>
          <a:prstGeom prst="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845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3C3823E-A9D4-4EEB-BF2F-928F02B767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150" y="1106380"/>
            <a:ext cx="7734300" cy="444559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We can automatically call enter and exit functions using </a:t>
            </a:r>
            <a:r>
              <a:rPr lang="en-US" sz="1800" b="1" dirty="0">
                <a:solidFill>
                  <a:srgbClr val="00B050"/>
                </a:solidFill>
                <a:latin typeface="Consolas" panose="020B0609020204030204" pitchFamily="49" charset="0"/>
              </a:rPr>
              <a:t>with</a:t>
            </a:r>
            <a:r>
              <a:rPr lang="en-US" dirty="0"/>
              <a:t>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1435C7-91E5-4E9C-9A84-45F5A0AED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519764"/>
            <a:ext cx="8564088" cy="672492"/>
          </a:xfrm>
        </p:spPr>
        <p:txBody>
          <a:bodyPr/>
          <a:lstStyle/>
          <a:p>
            <a:r>
              <a:rPr lang="en-US" dirty="0"/>
              <a:t>Enter / Exit (“with”)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3A9F3-AFE9-4A39-988B-731C14E87A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5CA110-5E67-49CE-86C5-A69DC66DE262}"/>
              </a:ext>
            </a:extLst>
          </p:cNvPr>
          <p:cNvSpPr txBox="1"/>
          <p:nvPr/>
        </p:nvSpPr>
        <p:spPr>
          <a:xfrm>
            <a:off x="1870726" y="1612596"/>
            <a:ext cx="5685453" cy="138499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try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file = open(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"output.txt"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"w"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200" dirty="0">
                <a:solidFill>
                  <a:schemeClr val="accent5"/>
                </a:solidFill>
                <a:latin typeface="Consolas" panose="020B0609020204030204" pitchFamily="49" charset="0"/>
              </a:rPr>
              <a:t># open as text for writing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file.write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"KTHXBAI"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file.close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except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print(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"oops"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file.close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6FCA4F-6831-4045-9A4F-5C368AF1D36E}"/>
              </a:ext>
            </a:extLst>
          </p:cNvPr>
          <p:cNvSpPr txBox="1"/>
          <p:nvPr/>
        </p:nvSpPr>
        <p:spPr>
          <a:xfrm>
            <a:off x="1870724" y="3078602"/>
            <a:ext cx="5685455" cy="101566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try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open(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"output.txt"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"w"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file: </a:t>
            </a:r>
            <a:r>
              <a:rPr lang="en-US" sz="1200" dirty="0">
                <a:solidFill>
                  <a:schemeClr val="accent5"/>
                </a:solidFill>
                <a:latin typeface="Consolas" panose="020B0609020204030204" pitchFamily="49" charset="0"/>
              </a:rPr>
              <a:t># close on end of block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file.write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"KTHXBAI"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sz="1200" dirty="0">
              <a:solidFill>
                <a:schemeClr val="accent5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except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print(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"Oops"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0E73605F-11F6-443F-96F8-5A739A324459}"/>
              </a:ext>
            </a:extLst>
          </p:cNvPr>
          <p:cNvSpPr txBox="1">
            <a:spLocks/>
          </p:cNvSpPr>
          <p:nvPr/>
        </p:nvSpPr>
        <p:spPr bwMode="auto">
          <a:xfrm>
            <a:off x="612556" y="4320401"/>
            <a:ext cx="7918888" cy="444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sz="1800" b="1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dirty="0"/>
              <a:t> automatically calls the object’s </a:t>
            </a:r>
            <a:r>
              <a:rPr lang="en-US" sz="1800" b="1" dirty="0">
                <a:solidFill>
                  <a:srgbClr val="00B050"/>
                </a:solidFill>
                <a:latin typeface="Consolas" panose="020B0609020204030204" pitchFamily="49" charset="0"/>
              </a:rPr>
              <a:t>__enter__</a:t>
            </a:r>
            <a:r>
              <a:rPr lang="en-US" sz="1800" dirty="0">
                <a:latin typeface="Consolas" panose="020B0609020204030204" pitchFamily="49" charset="0"/>
              </a:rPr>
              <a:t> </a:t>
            </a:r>
            <a:r>
              <a:rPr lang="en-US" dirty="0"/>
              <a:t>and </a:t>
            </a:r>
            <a:r>
              <a:rPr lang="en-US" sz="1800" b="1" dirty="0">
                <a:solidFill>
                  <a:srgbClr val="00B050"/>
                </a:solidFill>
                <a:latin typeface="Consolas" panose="020B0609020204030204" pitchFamily="49" charset="0"/>
              </a:rPr>
              <a:t>__exit__</a:t>
            </a:r>
            <a:r>
              <a:rPr lang="en-US" dirty="0"/>
              <a:t> methods.</a:t>
            </a:r>
          </a:p>
        </p:txBody>
      </p:sp>
    </p:spTree>
    <p:extLst>
      <p:ext uri="{BB962C8B-B14F-4D97-AF65-F5344CB8AC3E}">
        <p14:creationId xmlns:p14="http://schemas.microsoft.com/office/powerpoint/2010/main" val="4022895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25B35E7-A678-4733-99D3-7D007DBE5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150" y="1049503"/>
            <a:ext cx="7734300" cy="421941"/>
          </a:xfrm>
        </p:spPr>
        <p:txBody>
          <a:bodyPr/>
          <a:lstStyle/>
          <a:p>
            <a:pPr marL="0" indent="0" algn="ctr">
              <a:buNone/>
            </a:pPr>
            <a:r>
              <a:rPr lang="en-US" b="1" dirty="0">
                <a:solidFill>
                  <a:srgbClr val="00CC00"/>
                </a:solidFill>
              </a:rPr>
              <a:t>Monkey patching </a:t>
            </a:r>
            <a:r>
              <a:rPr lang="en-US" dirty="0"/>
              <a:t>is making changes at runtime to objects / classes: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82B987D-747A-472B-BD9A-5B1516544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47382"/>
            <a:ext cx="8564088" cy="837009"/>
          </a:xfrm>
        </p:spPr>
        <p:txBody>
          <a:bodyPr/>
          <a:lstStyle/>
          <a:p>
            <a:r>
              <a:rPr lang="en-US" dirty="0"/>
              <a:t>Monkey Patching &amp; Duck Typing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DD150F-AC14-45E9-A30A-1FD601CE9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C6DFC0-6A20-48EB-8F46-08B07AA52AC5}"/>
              </a:ext>
            </a:extLst>
          </p:cNvPr>
          <p:cNvSpPr txBox="1"/>
          <p:nvPr/>
        </p:nvSpPr>
        <p:spPr>
          <a:xfrm>
            <a:off x="725034" y="1496623"/>
            <a:ext cx="3331961" cy="230832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from types import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MethodType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20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Pakuri:</a:t>
            </a: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    def </a:t>
            </a:r>
            <a:r>
              <a:rPr lang="en-US" sz="12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__init__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(self, name, level):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self._name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name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level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    def </a:t>
            </a:r>
            <a:r>
              <a:rPr lang="en-US" sz="1200" b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get_name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return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self._name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    def </a:t>
            </a:r>
            <a:r>
              <a:rPr lang="en-US" sz="1200" b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get_level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return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self._level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979463-C103-478E-AEF7-A64606998B20}"/>
              </a:ext>
            </a:extLst>
          </p:cNvPr>
          <p:cNvSpPr txBox="1"/>
          <p:nvPr/>
        </p:nvSpPr>
        <p:spPr>
          <a:xfrm rot="16200000">
            <a:off x="-559934" y="2519231"/>
            <a:ext cx="2308324" cy="26161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pakuri.py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05D0F9-E488-4EFC-BC85-697FCC0164D9}"/>
              </a:ext>
            </a:extLst>
          </p:cNvPr>
          <p:cNvSpPr txBox="1"/>
          <p:nvPr/>
        </p:nvSpPr>
        <p:spPr>
          <a:xfrm>
            <a:off x="4062250" y="1496623"/>
            <a:ext cx="4558642" cy="230832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squirt = Pakuri("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Tortospew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", 5)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print("Callable1:", callable(squirt), end="; ")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Pakuri.__call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__ =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Pakuri.get_name</a:t>
            </a:r>
            <a:endParaRPr lang="en-US" sz="120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print("Callable2:", callable(squirt), end="; ")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print("Called:", squirt())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squirt.get_cp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MethodType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Pakuri.get_level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squirt)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if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hasattr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(squirt, "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get_cp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"):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if callable(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squirt.get_cp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print("CP:",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squirt.get_cp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B44A4E-73ED-4064-8836-757D6E57B729}"/>
              </a:ext>
            </a:extLst>
          </p:cNvPr>
          <p:cNvSpPr txBox="1"/>
          <p:nvPr/>
        </p:nvSpPr>
        <p:spPr>
          <a:xfrm>
            <a:off x="463422" y="3875140"/>
            <a:ext cx="8157470" cy="46166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Callable1: False;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CP: 5</a:t>
            </a:r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7ADD85EE-4E11-48A8-89CE-186C9A85A6D3}"/>
              </a:ext>
            </a:extLst>
          </p:cNvPr>
          <p:cNvSpPr txBox="1">
            <a:spLocks/>
          </p:cNvSpPr>
          <p:nvPr/>
        </p:nvSpPr>
        <p:spPr bwMode="auto">
          <a:xfrm>
            <a:off x="493265" y="4358254"/>
            <a:ext cx="8157470" cy="421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b="1" dirty="0">
                <a:solidFill>
                  <a:srgbClr val="00CC00"/>
                </a:solidFill>
              </a:rPr>
              <a:t>Duck typing</a:t>
            </a:r>
            <a:r>
              <a:rPr lang="en-US" dirty="0"/>
              <a:t> </a:t>
            </a:r>
            <a:r>
              <a:rPr lang="en-US"/>
              <a:t>is checking </a:t>
            </a:r>
            <a:r>
              <a:rPr lang="en-US" dirty="0"/>
              <a:t>for types via methods and attributes at runtime.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3C4CD1-5509-4DEC-BE1E-A265CF2B2B46}"/>
              </a:ext>
            </a:extLst>
          </p:cNvPr>
          <p:cNvSpPr/>
          <p:nvPr/>
        </p:nvSpPr>
        <p:spPr>
          <a:xfrm>
            <a:off x="1978265" y="3874219"/>
            <a:ext cx="15600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Callable2: True;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88A22E-D4A0-4F10-8086-B7F3760CB628}"/>
              </a:ext>
            </a:extLst>
          </p:cNvPr>
          <p:cNvSpPr/>
          <p:nvPr/>
        </p:nvSpPr>
        <p:spPr>
          <a:xfrm>
            <a:off x="3409232" y="3880055"/>
            <a:ext cx="16505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Called: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Tortospew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334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7" grpId="0"/>
      <p:bldP spid="11" grpId="0"/>
    </p:bld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34920</TotalTime>
  <Words>977</Words>
  <Application>Microsoft Office PowerPoint</Application>
  <PresentationFormat>On-screen Show (16:9)</PresentationFormat>
  <Paragraphs>206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Cambria</vt:lpstr>
      <vt:lpstr>Consolas</vt:lpstr>
      <vt:lpstr>Rockwell</vt:lpstr>
      <vt:lpstr>Wingdings</vt:lpstr>
      <vt:lpstr>PNE Theme Slide Deck</vt:lpstr>
      <vt:lpstr>OOP Python Patterns</vt:lpstr>
      <vt:lpstr>Multiple Inheritance</vt:lpstr>
      <vt:lpstr>Operator Overloading</vt:lpstr>
      <vt:lpstr>Iterators for Iterables</vt:lpstr>
      <vt:lpstr>Enter / Exit (“with”)</vt:lpstr>
      <vt:lpstr>Monkey Patching &amp; Duck Typing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jennifercremer@gmail.com</cp:lastModifiedBy>
  <cp:revision>720</cp:revision>
  <cp:lastPrinted>2014-01-31T19:29:42Z</cp:lastPrinted>
  <dcterms:created xsi:type="dcterms:W3CDTF">2013-09-18T13:46:37Z</dcterms:created>
  <dcterms:modified xsi:type="dcterms:W3CDTF">2021-05-18T22:51:25Z</dcterms:modified>
</cp:coreProperties>
</file>